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2"/>
  </p:notesMasterIdLst>
  <p:handoutMasterIdLst>
    <p:handoutMasterId r:id="rId13"/>
  </p:handoutMasterIdLst>
  <p:sldIdLst>
    <p:sldId id="306" r:id="rId2"/>
    <p:sldId id="307" r:id="rId3"/>
    <p:sldId id="297" r:id="rId4"/>
    <p:sldId id="257" r:id="rId5"/>
    <p:sldId id="258" r:id="rId6"/>
    <p:sldId id="259" r:id="rId7"/>
    <p:sldId id="301" r:id="rId8"/>
    <p:sldId id="302" r:id="rId9"/>
    <p:sldId id="303" r:id="rId10"/>
    <p:sldId id="304" r:id="rId11"/>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7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89198" y="6397417"/>
            <a:ext cx="4275402" cy="338347"/>
          </a:xfrm>
          <a:prstGeom prst="rect">
            <a:avLst/>
          </a:prstGeom>
        </p:spPr>
        <p:txBody>
          <a:bodyPr vert="horz" lIns="91440" tIns="45720" rIns="91440" bIns="45720" rtlCol="0" anchor="b"/>
          <a:lstStyle>
            <a:lvl1pPr algn="r">
              <a:defRPr sz="1200"/>
            </a:lvl1pPr>
          </a:lstStyle>
          <a:p>
            <a:fld id="{8FA74CD8-2FA2-46D9-B9FD-4920222B7C4D}" type="slidenum">
              <a:rPr lang="en-US" smtClean="0"/>
              <a:t>‹#›</a:t>
            </a:fld>
            <a:endParaRPr lang="en-US"/>
          </a:p>
        </p:txBody>
      </p:sp>
    </p:spTree>
    <p:extLst>
      <p:ext uri="{BB962C8B-B14F-4D97-AF65-F5344CB8AC3E}">
        <p14:creationId xmlns:p14="http://schemas.microsoft.com/office/powerpoint/2010/main" val="8820284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6301DCC7-B360-44DC-8BE5-8757255FD2BB}" type="slidenum">
              <a:rPr lang="en-US" smtClean="0"/>
              <a:t>‹#›</a:t>
            </a:fld>
            <a:endParaRPr lang="en-US"/>
          </a:p>
        </p:txBody>
      </p:sp>
    </p:spTree>
    <p:extLst>
      <p:ext uri="{BB962C8B-B14F-4D97-AF65-F5344CB8AC3E}">
        <p14:creationId xmlns:p14="http://schemas.microsoft.com/office/powerpoint/2010/main" val="2171553917"/>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77786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B5DC18-C315-8619-5117-04F34A4BCF9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19847A6D-2235-9812-7FD1-1BAD6896BBA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EABABC22-FBAC-7A67-5924-B2F23EB329FB}"/>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12100E3F-625B-0DFE-FEBF-3C7C19FD38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40518EA-9C17-4307-B7F6-6877E4EBB700}"/>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87055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45D34-E82F-B0A0-6D1A-00454CE1D95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6F6B7F3-5F58-F7D7-2E04-B7F052B354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06C1DA71-0DAE-79F7-87B3-4F4C5B19E5FF}"/>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FFA0F2AE-E030-2A01-EA6B-CC2B7AFAD64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FC7B2171-7C6E-CB13-4821-481BF2776175}"/>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28740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1AC54AB-EFB6-695A-6106-2D99C3713F1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7C4580DE-B760-AB83-C5DE-F84FD98E5C99}"/>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17C40243-688C-8EED-F83E-AF2398C2CD1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6635F16A-DF1B-2076-ACF6-21E68454BDB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DE04E0BE-A85C-087F-A65F-0D8ABB344253}"/>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73166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4E116F-6FCA-83BD-335E-070C24AA432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0A3B9214-E39E-D793-D99B-76BA3CD25F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9A81A70B-6EFE-BB07-C5DA-B5499EEB659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C167888C-B4E4-B25F-F4B9-CAEB58B621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A6881B17-9BD1-203B-7606-4E939557610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654973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7B3B43-F6BF-BA60-1949-043BE3552399}"/>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0A7B31A9-7DD0-3C79-54F9-4210C8D605A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EB440F2-CF4F-0AEE-8950-D64E2C7C8B6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F18573C5-3B2A-50AF-4578-A6D38E30A77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6A3071E-339E-7020-3C3D-7A88769E0397}"/>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669522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2603A4-93C8-E69A-D26E-70DDFF13AAA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A91A1180-C6CB-35D7-09F8-E65BC48CB7A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ABBBB790-A61A-2B40-2A4D-CBEFFD2FF2A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C8E4CD04-2EE7-BF30-1474-1095674399E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FDBE0965-5B63-62E8-53CE-FAB6133BA6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F11FEE8-985F-3F9E-74C3-5EE0622CFCFC}"/>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52650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E146F1-9C93-B39D-C18E-64451CC543A9}"/>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9C0589D-0A2D-8DDA-CA38-D7B568AD19D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BA24DD8-3FA1-A4EB-D81A-F1EE14FEFBA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9C59BD2F-16E1-BCAA-1FE8-73C5C102B40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828B042-B577-9F4F-C5CC-00F19C431AE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0C9EC76C-563D-4902-D91A-FC1B9978E3A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8" name="Footer Placeholder 7">
            <a:extLst>
              <a:ext uri="{FF2B5EF4-FFF2-40B4-BE49-F238E27FC236}">
                <a16:creationId xmlns:a16="http://schemas.microsoft.com/office/drawing/2014/main" xmlns="" id="{5904360B-3938-475E-DDAD-6297CA2A51B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C996458E-A4E0-4F87-32E5-97304C464868}"/>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47895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62762C-89FF-6EC3-61A2-382B5EA7A7E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7A17D57C-D926-E075-FDCA-7B18BEB5347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4" name="Footer Placeholder 3">
            <a:extLst>
              <a:ext uri="{FF2B5EF4-FFF2-40B4-BE49-F238E27FC236}">
                <a16:creationId xmlns:a16="http://schemas.microsoft.com/office/drawing/2014/main" xmlns="" id="{30A59894-F52E-2137-A21D-5A4D2673778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29F556E8-0152-2D82-9ED8-466BF7812EE1}"/>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96154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C3D353D-C019-D660-AAC6-1D79307FA950}"/>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3" name="Footer Placeholder 2">
            <a:extLst>
              <a:ext uri="{FF2B5EF4-FFF2-40B4-BE49-F238E27FC236}">
                <a16:creationId xmlns:a16="http://schemas.microsoft.com/office/drawing/2014/main" xmlns="" id="{2EED8ED4-449C-F0C1-E6B0-7BC072CE876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BD79549F-7ACA-BCB1-06F5-F62D84A6795A}"/>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99784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A0FAC7-6D60-3C62-8098-847D60FA2CA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AB68C452-8271-59D7-355E-C19A18B326D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01F16984-2F5C-8225-4879-2EF06ECB103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B15F3DE3-8838-DB1E-F515-5E271AE691ED}"/>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E5F775E2-3DD9-CCD5-0473-E93B6B8FD63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3EA0178B-E8D4-E943-A2A1-4C57C566811F}"/>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63297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1AAEA-B5DA-54EC-1C1B-99B8CF1B6C3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45AE7150-1AAE-2C36-D55A-5064549900D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a:extLst>
              <a:ext uri="{FF2B5EF4-FFF2-40B4-BE49-F238E27FC236}">
                <a16:creationId xmlns:a16="http://schemas.microsoft.com/office/drawing/2014/main" xmlns="" id="{1E3D4672-F07F-C713-65AD-3A9BE381614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E713C90F-0EB3-975A-6A67-42AC5B2AECD1}"/>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DA25BF44-A271-FAD8-461A-6AD7DCE1848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7AE9392-FCDE-3345-6503-632DF0702B9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29409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B355550-BDE5-43E3-44AB-FC634466397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A8DE907C-2AD4-FFD8-F1F3-3C084BC45C7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16F9C8A-5EA1-F5F7-4EE7-76496A5AD33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D73EDCB7-9A15-6522-B04C-AE97A6CD52E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8B59B3C8-5107-96BB-5982-6B38BBF8C76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IN" smtClean="0"/>
              <a:pPr/>
              <a:t>‹#›</a:t>
            </a:fld>
            <a:endParaRPr lang="en-IN"/>
          </a:p>
        </p:txBody>
      </p:sp>
    </p:spTree>
    <p:extLst>
      <p:ext uri="{BB962C8B-B14F-4D97-AF65-F5344CB8AC3E}">
        <p14:creationId xmlns:p14="http://schemas.microsoft.com/office/powerpoint/2010/main" val="37352321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4462" y="944787"/>
            <a:ext cx="8915400" cy="2616101"/>
          </a:xfrm>
          <a:prstGeom prst="rect">
            <a:avLst/>
          </a:prstGeom>
        </p:spPr>
        <p:txBody>
          <a:bodyPr wrap="square">
            <a:spAutoFit/>
          </a:bodyPr>
          <a:lstStyle/>
          <a:p>
            <a:endParaRPr lang="en-US" sz="2000" dirty="0">
              <a:solidFill>
                <a:srgbClr val="000000"/>
              </a:solidFill>
              <a:latin typeface="Cambria" panose="02040503050406030204" pitchFamily="18" charset="0"/>
            </a:endParaRPr>
          </a:p>
          <a:p>
            <a:pPr algn="ctr">
              <a:lnSpc>
                <a:spcPct val="200000"/>
              </a:lnSpc>
            </a:pPr>
            <a:r>
              <a:rPr lang="en-US" sz="2400" dirty="0">
                <a:solidFill>
                  <a:srgbClr val="000000"/>
                </a:solidFill>
                <a:latin typeface="Cambria" panose="02040503050406030204" pitchFamily="18" charset="0"/>
              </a:rPr>
              <a:t> </a:t>
            </a:r>
            <a:r>
              <a:rPr lang="en-US" sz="2400" b="1" dirty="0" smtClean="0">
                <a:solidFill>
                  <a:srgbClr val="000000"/>
                </a:solidFill>
                <a:latin typeface="Cambria" panose="02040503050406030204" pitchFamily="18" charset="0"/>
              </a:rPr>
              <a:t>Course Name- </a:t>
            </a:r>
            <a:r>
              <a:rPr lang="en-US" sz="2400" dirty="0" smtClean="0">
                <a:solidFill>
                  <a:srgbClr val="000000"/>
                </a:solidFill>
                <a:latin typeface="Cambria" panose="02040503050406030204" pitchFamily="18" charset="0"/>
              </a:rPr>
              <a:t>Production </a:t>
            </a:r>
            <a:r>
              <a:rPr lang="en-US" sz="2400" dirty="0">
                <a:solidFill>
                  <a:srgbClr val="000000"/>
                </a:solidFill>
                <a:latin typeface="Cambria" panose="02040503050406030204" pitchFamily="18" charset="0"/>
              </a:rPr>
              <a:t>Technology for Ornamental Crops, MAP and Landscaping </a:t>
            </a:r>
            <a:endParaRPr lang="en-US" sz="2400" dirty="0" smtClean="0">
              <a:solidFill>
                <a:srgbClr val="000000"/>
              </a:solidFill>
              <a:latin typeface="Cambria" panose="02040503050406030204" pitchFamily="18" charset="0"/>
            </a:endParaRPr>
          </a:p>
          <a:p>
            <a:pPr>
              <a:lnSpc>
                <a:spcPct val="200000"/>
              </a:lnSpc>
            </a:pPr>
            <a:r>
              <a:rPr lang="en-US" sz="2400" dirty="0" smtClean="0">
                <a:solidFill>
                  <a:srgbClr val="000000"/>
                </a:solidFill>
                <a:latin typeface="Cambria" panose="02040503050406030204" pitchFamily="18" charset="0"/>
              </a:rPr>
              <a:t> </a:t>
            </a:r>
            <a:r>
              <a:rPr lang="en-US" sz="2400" b="1" dirty="0">
                <a:solidFill>
                  <a:srgbClr val="000000"/>
                </a:solidFill>
                <a:latin typeface="Cambria" panose="02040503050406030204" pitchFamily="18" charset="0"/>
              </a:rPr>
              <a:t>Course Code- </a:t>
            </a:r>
            <a:r>
              <a:rPr lang="en-US" sz="2400" dirty="0">
                <a:solidFill>
                  <a:srgbClr val="000000"/>
                </a:solidFill>
                <a:latin typeface="Cambria" panose="02040503050406030204" pitchFamily="18" charset="0"/>
              </a:rPr>
              <a:t>20014400</a:t>
            </a:r>
            <a:endParaRPr lang="en-US" sz="2400" dirty="0"/>
          </a:p>
        </p:txBody>
      </p:sp>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6" name="Rectangle 5">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7" name="Rectangle 6"/>
          <p:cNvSpPr/>
          <p:nvPr/>
        </p:nvSpPr>
        <p:spPr>
          <a:xfrm>
            <a:off x="3151401" y="4038600"/>
            <a:ext cx="5254965" cy="461665"/>
          </a:xfrm>
          <a:prstGeom prst="rect">
            <a:avLst/>
          </a:prstGeom>
        </p:spPr>
        <p:txBody>
          <a:bodyPr wrap="none">
            <a:spAutoFit/>
          </a:bodyPr>
          <a:lstStyle/>
          <a:p>
            <a:r>
              <a:rPr lang="en-IN" sz="2400" dirty="0" smtClean="0">
                <a:latin typeface="Cambria" panose="02040503050406030204" pitchFamily="18" charset="0"/>
              </a:rPr>
              <a:t>Presented By- </a:t>
            </a:r>
            <a:r>
              <a:rPr lang="en-IN" sz="2400" dirty="0" err="1" smtClean="0">
                <a:latin typeface="Cambria" panose="02040503050406030204" pitchFamily="18" charset="0"/>
              </a:rPr>
              <a:t>Dr</a:t>
            </a:r>
            <a:r>
              <a:rPr lang="en-IN" sz="2400" dirty="0" err="1">
                <a:latin typeface="Cambria" panose="02040503050406030204" pitchFamily="18" charset="0"/>
              </a:rPr>
              <a:t>.</a:t>
            </a:r>
            <a:r>
              <a:rPr lang="en-IN" sz="2400" dirty="0">
                <a:latin typeface="Cambria" panose="02040503050406030204" pitchFamily="18" charset="0"/>
              </a:rPr>
              <a:t> Mahendra  Kr. </a:t>
            </a:r>
            <a:r>
              <a:rPr lang="en-IN" sz="2400" dirty="0" err="1">
                <a:latin typeface="Cambria" panose="02040503050406030204" pitchFamily="18" charset="0"/>
              </a:rPr>
              <a:t>Yadav</a:t>
            </a:r>
            <a:r>
              <a:rPr lang="en-IN" sz="2400" dirty="0">
                <a:latin typeface="Cambria" panose="02040503050406030204" pitchFamily="18" charset="0"/>
              </a:rPr>
              <a:t> </a:t>
            </a:r>
          </a:p>
        </p:txBody>
      </p:sp>
    </p:spTree>
    <p:extLst>
      <p:ext uri="{BB962C8B-B14F-4D97-AF65-F5344CB8AC3E}">
        <p14:creationId xmlns:p14="http://schemas.microsoft.com/office/powerpoint/2010/main" val="636081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8382000" y="0"/>
            <a:ext cx="761999" cy="304800"/>
          </a:xfrm>
          <a:prstGeom prst="rect">
            <a:avLst/>
          </a:prstGeom>
        </p:spPr>
      </p:pic>
      <p:sp>
        <p:nvSpPr>
          <p:cNvPr id="2" name="Rectangle 1"/>
          <p:cNvSpPr/>
          <p:nvPr/>
        </p:nvSpPr>
        <p:spPr>
          <a:xfrm>
            <a:off x="152399" y="1447800"/>
            <a:ext cx="8839200" cy="1421992"/>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Economic life</a:t>
            </a:r>
          </a:p>
          <a:p>
            <a:pPr algn="just">
              <a:lnSpc>
                <a:spcPct val="150000"/>
              </a:lnSpc>
            </a:pPr>
            <a:r>
              <a:rPr lang="en-US" sz="2000" dirty="0">
                <a:latin typeface="Times New Roman" panose="02020603050405020304" pitchFamily="18" charset="0"/>
                <a:cs typeface="Times New Roman" panose="02020603050405020304" pitchFamily="18" charset="0"/>
              </a:rPr>
              <a:t>Commercially yield is obtained from the second to fifth year, after which it needs replanting.</a:t>
            </a:r>
          </a:p>
        </p:txBody>
      </p:sp>
      <p:sp>
        <p:nvSpPr>
          <p:cNvPr id="6" name="Rectangle 5">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3664952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328746"/>
            <a:ext cx="9143999" cy="6494085"/>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Identify </a:t>
            </a:r>
            <a:r>
              <a:rPr lang="en-US" sz="2400" dirty="0">
                <a:latin typeface="Cambria" panose="02040503050406030204" pitchFamily="18" charset="0"/>
              </a:rPr>
              <a:t>different types of ornamental and medicinal crops.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Examine </a:t>
            </a:r>
            <a:r>
              <a:rPr lang="en-US" sz="2400" dirty="0">
                <a:latin typeface="Cambria" panose="02040503050406030204" pitchFamily="18" charset="0"/>
              </a:rPr>
              <a:t>various principles of landscaping, uses of landscape trees, shrubs and climbers, production technology of important ornamental crops, etc.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Determine </a:t>
            </a:r>
            <a:r>
              <a:rPr lang="en-US" sz="2400" dirty="0">
                <a:latin typeface="Cambria" panose="02040503050406030204" pitchFamily="18" charset="0"/>
              </a:rPr>
              <a:t>about Demonstrate various Package of practices for loose flowers and their transportation, storage house and required condition for cut and loose flower.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Construct </a:t>
            </a:r>
            <a:r>
              <a:rPr lang="en-US" sz="2400" dirty="0">
                <a:latin typeface="Cambria" panose="02040503050406030204" pitchFamily="18" charset="0"/>
              </a:rPr>
              <a:t>about the various problems with the production technology of medicinal and aromatic plants.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Importance </a:t>
            </a:r>
            <a:r>
              <a:rPr lang="en-US" sz="2400" dirty="0">
                <a:latin typeface="Cambria" panose="02040503050406030204" pitchFamily="18" charset="0"/>
              </a:rPr>
              <a:t>of Processing and value addition in ornamental crops and MAPs produce. </a:t>
            </a:r>
          </a:p>
          <a:p>
            <a:r>
              <a:rPr lang="en-US" sz="2000" dirty="0"/>
              <a:t>	</a:t>
            </a:r>
          </a:p>
        </p:txBody>
      </p:sp>
      <p:sp>
        <p:nvSpPr>
          <p:cNvPr id="6" name="Rectangle 5"/>
          <p:cNvSpPr/>
          <p:nvPr/>
        </p:nvSpPr>
        <p:spPr>
          <a:xfrm>
            <a:off x="1219200" y="-13381"/>
            <a:ext cx="4572000" cy="523220"/>
          </a:xfrm>
          <a:prstGeom prst="rect">
            <a:avLst/>
          </a:prstGeom>
        </p:spPr>
        <p:txBody>
          <a:bodyPr>
            <a:spAutoFit/>
          </a:bodyPr>
          <a:lstStyle/>
          <a:p>
            <a:pPr algn="ctr"/>
            <a:r>
              <a:rPr lang="en-US" sz="2800" b="1" dirty="0" smtClean="0">
                <a:solidFill>
                  <a:srgbClr val="000000"/>
                </a:solidFill>
                <a:latin typeface="Cambria" panose="02040503050406030204" pitchFamily="18" charset="0"/>
              </a:rPr>
              <a:t>Course Objectives </a:t>
            </a:r>
            <a:endParaRPr lang="en-US" sz="2800" dirty="0"/>
          </a:p>
        </p:txBody>
      </p:sp>
      <p:pic>
        <p:nvPicPr>
          <p:cNvPr id="7" name="Picture 6">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509839"/>
          </a:xfrm>
          <a:prstGeom prst="rect">
            <a:avLst/>
          </a:prstGeom>
        </p:spPr>
      </p:pic>
      <p:sp>
        <p:nvSpPr>
          <p:cNvPr id="8" name="Rectangle 7">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2" y="6400800"/>
            <a:ext cx="9143999"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1791438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F6F3548C-D676-77BD-B75D-A828238179F1}"/>
              </a:ext>
            </a:extLst>
          </p:cNvPr>
          <p:cNvPicPr>
            <a:picLocks noChangeAspect="1"/>
          </p:cNvPicPr>
          <p:nvPr/>
        </p:nvPicPr>
        <p:blipFill>
          <a:blip r:embed="rId3"/>
          <a:stretch>
            <a:fillRect/>
          </a:stretch>
        </p:blipFill>
        <p:spPr>
          <a:xfrm>
            <a:off x="7644060" y="0"/>
            <a:ext cx="1499939" cy="755334"/>
          </a:xfrm>
          <a:prstGeom prst="rect">
            <a:avLst/>
          </a:prstGeom>
        </p:spPr>
      </p:pic>
      <p:sp>
        <p:nvSpPr>
          <p:cNvPr id="2" name="Rectangle 1"/>
          <p:cNvSpPr/>
          <p:nvPr/>
        </p:nvSpPr>
        <p:spPr>
          <a:xfrm>
            <a:off x="-1" y="1319475"/>
            <a:ext cx="9143999" cy="523220"/>
          </a:xfrm>
          <a:prstGeom prst="rect">
            <a:avLst/>
          </a:prstGeom>
          <a:solidFill>
            <a:srgbClr val="FF0000"/>
          </a:solidFill>
        </p:spPr>
        <p:txBody>
          <a:bodyPr wrap="square">
            <a:spAutoFit/>
          </a:bodyPr>
          <a:lstStyle/>
          <a:p>
            <a:pPr algn="ctr"/>
            <a:r>
              <a:rPr lang="en-US" sz="2800" b="1" dirty="0">
                <a:solidFill>
                  <a:schemeClr val="bg1"/>
                </a:solidFill>
                <a:latin typeface="Cambria" panose="02040503050406030204" pitchFamily="18" charset="0"/>
              </a:rPr>
              <a:t>Production technology of Aloe </a:t>
            </a:r>
            <a:r>
              <a:rPr lang="en-US" sz="2800" b="1" dirty="0" err="1">
                <a:solidFill>
                  <a:schemeClr val="bg1"/>
                </a:solidFill>
                <a:latin typeface="Cambria" panose="02040503050406030204" pitchFamily="18" charset="0"/>
              </a:rPr>
              <a:t>vera</a:t>
            </a:r>
            <a:r>
              <a:rPr lang="en-US" sz="2800" b="1" dirty="0">
                <a:solidFill>
                  <a:schemeClr val="bg1"/>
                </a:solidFill>
                <a:latin typeface="Cambria" panose="02040503050406030204" pitchFamily="18" charset="0"/>
              </a:rPr>
              <a:t> </a:t>
            </a:r>
            <a:endParaRPr lang="en-US" sz="2800" dirty="0">
              <a:solidFill>
                <a:srgbClr val="000000"/>
              </a:solidFill>
              <a:latin typeface="Cambria" panose="02040503050406030204" pitchFamily="18" charset="0"/>
            </a:endParaRPr>
          </a:p>
        </p:txBody>
      </p:sp>
      <p:sp>
        <p:nvSpPr>
          <p:cNvPr id="9" name="Rectangle 8">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71259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848600" y="0"/>
            <a:ext cx="1295399" cy="304800"/>
          </a:xfrm>
          <a:prstGeom prst="rect">
            <a:avLst/>
          </a:prstGeom>
        </p:spPr>
      </p:pic>
      <p:sp>
        <p:nvSpPr>
          <p:cNvPr id="8" name="Rectangle 7">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2" name="Rectangle 1"/>
          <p:cNvSpPr/>
          <p:nvPr/>
        </p:nvSpPr>
        <p:spPr>
          <a:xfrm>
            <a:off x="990600" y="533030"/>
            <a:ext cx="6438901" cy="1938992"/>
          </a:xfrm>
          <a:prstGeom prst="rect">
            <a:avLst/>
          </a:prstGeom>
        </p:spPr>
        <p:txBody>
          <a:bodyPr wrap="square">
            <a:spAutoFit/>
          </a:bodyPr>
          <a:lstStyle/>
          <a:p>
            <a:pPr algn="just">
              <a:lnSpc>
                <a:spcPct val="150000"/>
              </a:lnSpc>
            </a:pPr>
            <a:r>
              <a:rPr lang="en-US" sz="2000" dirty="0" smtClean="0">
                <a:latin typeface="Times New Roman" panose="02020603050405020304" pitchFamily="18" charset="0"/>
                <a:cs typeface="Times New Roman" panose="02020603050405020304" pitchFamily="18" charset="0"/>
              </a:rPr>
              <a:t>Botanical Name            : Aloe </a:t>
            </a:r>
            <a:r>
              <a:rPr lang="en-US" sz="2000" dirty="0" err="1" smtClean="0">
                <a:latin typeface="Times New Roman" panose="02020603050405020304" pitchFamily="18" charset="0"/>
                <a:cs typeface="Times New Roman" panose="02020603050405020304" pitchFamily="18" charset="0"/>
              </a:rPr>
              <a:t>vera</a:t>
            </a:r>
            <a:r>
              <a:rPr lang="en-US" sz="2000" dirty="0" smtClean="0">
                <a:latin typeface="Times New Roman" panose="02020603050405020304" pitchFamily="18" charset="0"/>
                <a:cs typeface="Times New Roman" panose="02020603050405020304" pitchFamily="18" charset="0"/>
              </a:rPr>
              <a:t> or Aloe </a:t>
            </a:r>
            <a:r>
              <a:rPr lang="en-US" sz="2000" dirty="0" err="1" smtClean="0">
                <a:latin typeface="Times New Roman" panose="02020603050405020304" pitchFamily="18" charset="0"/>
                <a:cs typeface="Times New Roman" panose="02020603050405020304" pitchFamily="18" charset="0"/>
              </a:rPr>
              <a:t>barbadensis</a:t>
            </a:r>
            <a:r>
              <a:rPr lang="en-US" sz="2000" dirty="0" smtClean="0">
                <a:latin typeface="Times New Roman" panose="02020603050405020304" pitchFamily="18" charset="0"/>
                <a:cs typeface="Times New Roman" panose="02020603050405020304" pitchFamily="18" charset="0"/>
              </a:rPr>
              <a:t> </a:t>
            </a:r>
          </a:p>
          <a:p>
            <a:pPr algn="just">
              <a:lnSpc>
                <a:spcPct val="150000"/>
              </a:lnSpc>
            </a:pPr>
            <a:r>
              <a:rPr lang="en-US" sz="2000" dirty="0" smtClean="0">
                <a:latin typeface="Times New Roman" panose="02020603050405020304" pitchFamily="18" charset="0"/>
                <a:cs typeface="Times New Roman" panose="02020603050405020304" pitchFamily="18" charset="0"/>
              </a:rPr>
              <a:t>Family                           </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Liliaceae</a:t>
            </a:r>
            <a:r>
              <a:rPr lang="en-US" sz="2000" dirty="0" smtClean="0">
                <a:latin typeface="Times New Roman" panose="02020603050405020304" pitchFamily="18" charset="0"/>
                <a:cs typeface="Times New Roman" panose="02020603050405020304" pitchFamily="18" charset="0"/>
              </a:rPr>
              <a:t>/</a:t>
            </a:r>
            <a:r>
              <a:rPr lang="en-US" sz="2000" dirty="0" err="1" smtClean="0">
                <a:latin typeface="Times New Roman" panose="02020603050405020304" pitchFamily="18" charset="0"/>
                <a:cs typeface="Times New Roman" panose="02020603050405020304" pitchFamily="18" charset="0"/>
              </a:rPr>
              <a:t>Asphodelaceae</a:t>
            </a: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Chromosome No.               :2n=2x=14</a:t>
            </a:r>
          </a:p>
          <a:p>
            <a:pPr algn="just">
              <a:lnSpc>
                <a:spcPct val="150000"/>
              </a:lnSpc>
            </a:pPr>
            <a:r>
              <a:rPr lang="en-US" sz="2000" dirty="0" smtClean="0">
                <a:latin typeface="Times New Roman" panose="02020603050405020304" pitchFamily="18" charset="0"/>
                <a:cs typeface="Times New Roman" panose="02020603050405020304" pitchFamily="18" charset="0"/>
              </a:rPr>
              <a:t>Origin                            : </a:t>
            </a:r>
            <a:r>
              <a:rPr lang="en-US" sz="2000" dirty="0">
                <a:latin typeface="Times New Roman" panose="02020603050405020304" pitchFamily="18" charset="0"/>
                <a:cs typeface="Times New Roman" panose="02020603050405020304" pitchFamily="18" charset="0"/>
              </a:rPr>
              <a:t>Eastern and South Africa</a:t>
            </a:r>
          </a:p>
        </p:txBody>
      </p:sp>
      <p:sp>
        <p:nvSpPr>
          <p:cNvPr id="4" name="Rectangle 3"/>
          <p:cNvSpPr/>
          <p:nvPr/>
        </p:nvSpPr>
        <p:spPr>
          <a:xfrm>
            <a:off x="152402" y="2284438"/>
            <a:ext cx="8991598" cy="3785652"/>
          </a:xfrm>
          <a:prstGeom prst="rect">
            <a:avLst/>
          </a:prstGeom>
        </p:spPr>
        <p:txBody>
          <a:bodyPr wrap="square">
            <a:spAutoFit/>
          </a:bodyPr>
          <a:lstStyle/>
          <a:p>
            <a:pPr>
              <a:lnSpc>
                <a:spcPct val="150000"/>
              </a:lnSpc>
            </a:pPr>
            <a:r>
              <a:rPr lang="en-US" sz="2000" b="1" dirty="0">
                <a:latin typeface="Tahoma" panose="020B0604030504040204" pitchFamily="34" charset="0"/>
                <a:ea typeface="Tahoma" panose="020B0604030504040204" pitchFamily="34" charset="0"/>
                <a:cs typeface="Tahoma" panose="020B0604030504040204" pitchFamily="34" charset="0"/>
              </a:rPr>
              <a:t>Plant Part use –Leaves, roots, seeds </a:t>
            </a:r>
            <a:endParaRPr lang="en-US" sz="2000" dirty="0">
              <a:latin typeface="Tahoma" panose="020B0604030504040204" pitchFamily="34" charset="0"/>
              <a:ea typeface="Tahoma" panose="020B0604030504040204" pitchFamily="34" charset="0"/>
              <a:cs typeface="Tahoma" panose="020B0604030504040204" pitchFamily="34" charset="0"/>
            </a:endParaRPr>
          </a:p>
          <a:p>
            <a:pPr>
              <a:lnSpc>
                <a:spcPct val="150000"/>
              </a:lnSpc>
            </a:pPr>
            <a:r>
              <a:rPr lang="en-US" sz="2000" b="1" dirty="0">
                <a:latin typeface="Tahoma" panose="020B0604030504040204" pitchFamily="34" charset="0"/>
                <a:ea typeface="Tahoma" panose="020B0604030504040204" pitchFamily="34" charset="0"/>
                <a:cs typeface="Tahoma" panose="020B0604030504040204" pitchFamily="34" charset="0"/>
              </a:rPr>
              <a:t>Uses: </a:t>
            </a:r>
            <a:endParaRPr lang="en-US" sz="2000" dirty="0">
              <a:latin typeface="Tahoma" panose="020B0604030504040204" pitchFamily="34" charset="0"/>
              <a:ea typeface="Tahoma" panose="020B0604030504040204" pitchFamily="34" charset="0"/>
              <a:cs typeface="Tahoma" panose="020B0604030504040204" pitchFamily="34" charset="0"/>
            </a:endParaRPr>
          </a:p>
          <a:p>
            <a:pPr>
              <a:lnSpc>
                <a:spcPct val="150000"/>
              </a:lnSpc>
            </a:pPr>
            <a:r>
              <a:rPr lang="en-US" sz="2000" dirty="0">
                <a:latin typeface="Tahoma" panose="020B0604030504040204" pitchFamily="34" charset="0"/>
                <a:ea typeface="Tahoma" panose="020B0604030504040204" pitchFamily="34" charset="0"/>
                <a:cs typeface="Tahoma" panose="020B0604030504040204" pitchFamily="34" charset="0"/>
              </a:rPr>
              <a:t>1. Anthelmintic-used for </a:t>
            </a:r>
            <a:r>
              <a:rPr lang="en-US" sz="2000" dirty="0" err="1">
                <a:latin typeface="Tahoma" panose="020B0604030504040204" pitchFamily="34" charset="0"/>
                <a:ea typeface="Tahoma" panose="020B0604030504040204" pitchFamily="34" charset="0"/>
                <a:cs typeface="Tahoma" panose="020B0604030504040204" pitchFamily="34" charset="0"/>
              </a:rPr>
              <a:t>helminthaiases</a:t>
            </a:r>
            <a:r>
              <a:rPr lang="en-US" sz="2000" dirty="0">
                <a:latin typeface="Tahoma" panose="020B0604030504040204" pitchFamily="34" charset="0"/>
                <a:ea typeface="Tahoma" panose="020B0604030504040204" pitchFamily="34" charset="0"/>
                <a:cs typeface="Tahoma" panose="020B0604030504040204" pitchFamily="34" charset="0"/>
              </a:rPr>
              <a:t> in children and used as purgative. </a:t>
            </a:r>
          </a:p>
          <a:p>
            <a:pPr>
              <a:lnSpc>
                <a:spcPct val="150000"/>
              </a:lnSpc>
            </a:pPr>
            <a:r>
              <a:rPr lang="en-US" sz="2000" dirty="0">
                <a:latin typeface="Tahoma" panose="020B0604030504040204" pitchFamily="34" charset="0"/>
                <a:ea typeface="Tahoma" panose="020B0604030504040204" pitchFamily="34" charset="0"/>
                <a:cs typeface="Tahoma" panose="020B0604030504040204" pitchFamily="34" charset="0"/>
              </a:rPr>
              <a:t>2. Used for local applications in painful inflammations, chronic ulcers and ophthalmic </a:t>
            </a:r>
          </a:p>
          <a:p>
            <a:pPr>
              <a:lnSpc>
                <a:spcPct val="150000"/>
              </a:lnSpc>
            </a:pPr>
            <a:r>
              <a:rPr lang="en-US" sz="2000" dirty="0">
                <a:latin typeface="Tahoma" panose="020B0604030504040204" pitchFamily="34" charset="0"/>
                <a:ea typeface="Tahoma" panose="020B0604030504040204" pitchFamily="34" charset="0"/>
                <a:cs typeface="Tahoma" panose="020B0604030504040204" pitchFamily="34" charset="0"/>
              </a:rPr>
              <a:t>3. Juice is used for flatulence, constipation, abdominal tumors, piles, sciatica, lumbago </a:t>
            </a:r>
          </a:p>
          <a:p>
            <a:pPr>
              <a:lnSpc>
                <a:spcPct val="150000"/>
              </a:lnSpc>
            </a:pPr>
            <a:r>
              <a:rPr lang="en-US" sz="2000" dirty="0">
                <a:latin typeface="Tahoma" panose="020B0604030504040204" pitchFamily="34" charset="0"/>
                <a:ea typeface="Tahoma" panose="020B0604030504040204" pitchFamily="34" charset="0"/>
                <a:cs typeface="Tahoma" panose="020B0604030504040204" pitchFamily="34" charset="0"/>
              </a:rPr>
              <a:t>4. Used for curing skin </a:t>
            </a:r>
            <a:r>
              <a:rPr lang="en-US" sz="2000" dirty="0" smtClean="0">
                <a:latin typeface="Tahoma" panose="020B0604030504040204" pitchFamily="34" charset="0"/>
                <a:ea typeface="Tahoma" panose="020B0604030504040204" pitchFamily="34" charset="0"/>
                <a:cs typeface="Tahoma" panose="020B0604030504040204" pitchFamily="34" charset="0"/>
              </a:rPr>
              <a:t>diseases and </a:t>
            </a:r>
            <a:r>
              <a:rPr lang="en-US" sz="2000" dirty="0">
                <a:latin typeface="Tahoma" panose="020B0604030504040204" pitchFamily="34" charset="0"/>
                <a:ea typeface="Tahoma" panose="020B0604030504040204" pitchFamily="34" charset="0"/>
                <a:cs typeface="Tahoma" panose="020B0604030504040204" pitchFamily="34" charset="0"/>
              </a:rPr>
              <a:t>uterus disorders </a:t>
            </a:r>
          </a:p>
        </p:txBody>
      </p:sp>
      <p:sp>
        <p:nvSpPr>
          <p:cNvPr id="5" name="Rectangle 4"/>
          <p:cNvSpPr/>
          <p:nvPr/>
        </p:nvSpPr>
        <p:spPr>
          <a:xfrm>
            <a:off x="114301" y="71365"/>
            <a:ext cx="7391400" cy="461665"/>
          </a:xfrm>
          <a:prstGeom prst="rect">
            <a:avLst/>
          </a:prstGeom>
          <a:solidFill>
            <a:srgbClr val="FFFF00"/>
          </a:solidFill>
        </p:spPr>
        <p:txBody>
          <a:bodyPr wrap="square">
            <a:spAutoFit/>
          </a:bodyPr>
          <a:lstStyle/>
          <a:p>
            <a:r>
              <a:rPr lang="en-US" sz="2000" dirty="0" smtClean="0">
                <a:solidFill>
                  <a:srgbClr val="000000"/>
                </a:solidFill>
                <a:latin typeface="Cambria" panose="02040503050406030204" pitchFamily="18" charset="0"/>
              </a:rPr>
              <a:t> </a:t>
            </a:r>
            <a:r>
              <a:rPr lang="en-US" sz="2400" b="1" dirty="0" smtClean="0">
                <a:solidFill>
                  <a:srgbClr val="000000"/>
                </a:solidFill>
                <a:latin typeface="Times New Roman" panose="02020603050405020304" pitchFamily="18" charset="0"/>
                <a:cs typeface="Times New Roman" panose="02020603050405020304" pitchFamily="18" charset="0"/>
              </a:rPr>
              <a:t>Production technology of Aloe </a:t>
            </a:r>
            <a:r>
              <a:rPr lang="en-US" sz="2400" b="1" dirty="0" err="1" smtClean="0">
                <a:solidFill>
                  <a:srgbClr val="000000"/>
                </a:solidFill>
                <a:latin typeface="Times New Roman" panose="02020603050405020304" pitchFamily="18" charset="0"/>
                <a:cs typeface="Times New Roman" panose="02020603050405020304" pitchFamily="18" charset="0"/>
              </a:rPr>
              <a:t>vera</a:t>
            </a:r>
            <a:r>
              <a:rPr lang="en-US" sz="2400" b="1"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Cambria" panose="02040503050406030204"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4" name="Rectangle 3"/>
          <p:cNvSpPr/>
          <p:nvPr/>
        </p:nvSpPr>
        <p:spPr>
          <a:xfrm>
            <a:off x="1" y="-166206"/>
            <a:ext cx="9143999" cy="6401753"/>
          </a:xfrm>
          <a:prstGeom prst="rect">
            <a:avLst/>
          </a:prstGeom>
        </p:spPr>
        <p:txBody>
          <a:bodyPr wrap="square">
            <a:spAutoFit/>
          </a:bodyPr>
          <a:lstStyle/>
          <a:p>
            <a:endParaRPr lang="en-US" sz="2000" dirty="0">
              <a:latin typeface="Times New Roman" panose="02020603050405020304" pitchFamily="18" charset="0"/>
              <a:cs typeface="Times New Roman" panose="02020603050405020304" pitchFamily="18" charset="0"/>
            </a:endParaRPr>
          </a:p>
          <a:p>
            <a:pPr>
              <a:lnSpc>
                <a:spcPct val="150000"/>
              </a:lnSpc>
            </a:pPr>
            <a:r>
              <a:rPr lang="en-US" sz="2000" b="1" dirty="0" smtClean="0">
                <a:latin typeface="Times New Roman" panose="02020603050405020304" pitchFamily="18" charset="0"/>
                <a:cs typeface="Times New Roman" panose="02020603050405020304" pitchFamily="18" charset="0"/>
              </a:rPr>
              <a:t>Soil:</a:t>
            </a:r>
            <a:endParaRPr lang="en-US" sz="2000" b="1" dirty="0">
              <a:latin typeface="Times New Roman" panose="02020603050405020304" pitchFamily="18" charset="0"/>
              <a:cs typeface="Times New Roman" panose="02020603050405020304" pitchFamily="18" charset="0"/>
            </a:endParaRPr>
          </a:p>
          <a:p>
            <a:pPr>
              <a:lnSpc>
                <a:spcPct val="150000"/>
              </a:lnSpc>
            </a:pPr>
            <a:r>
              <a:rPr lang="en-US" sz="2000" dirty="0">
                <a:latin typeface="Times New Roman" panose="02020603050405020304" pitchFamily="18" charset="0"/>
                <a:cs typeface="Times New Roman" panose="02020603050405020304" pitchFamily="18" charset="0"/>
              </a:rPr>
              <a:t>Soil: Aloe is a hardy crop which can be grown on wide variety of soils. It growth well in sandy coastal and loamy soils with pH up to 8.5 water logged, problematic soils not suitable</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b="1" dirty="0" smtClean="0">
                <a:latin typeface="Times New Roman" panose="02020603050405020304" pitchFamily="18" charset="0"/>
                <a:cs typeface="Times New Roman" panose="02020603050405020304" pitchFamily="18" charset="0"/>
              </a:rPr>
              <a:t>Climate</a:t>
            </a:r>
            <a:r>
              <a:rPr lang="en-US" sz="2000" b="1" dirty="0">
                <a:latin typeface="Times New Roman" panose="02020603050405020304" pitchFamily="18" charset="0"/>
                <a:cs typeface="Times New Roman" panose="02020603050405020304" pitchFamily="18" charset="0"/>
              </a:rPr>
              <a:t>:</a:t>
            </a:r>
          </a:p>
          <a:p>
            <a:pPr>
              <a:lnSpc>
                <a:spcPct val="150000"/>
              </a:lnSpc>
            </a:pPr>
            <a:r>
              <a:rPr lang="en-US" sz="2000" dirty="0">
                <a:latin typeface="Times New Roman" panose="02020603050405020304" pitchFamily="18" charset="0"/>
                <a:cs typeface="Times New Roman" panose="02020603050405020304" pitchFamily="18" charset="0"/>
              </a:rPr>
              <a:t>Climate: Wide adaptability, hence cultivation is possible throughout the country and prefers dessert and dry situations. Grown in hot and dry climate with 35-40 cm annual rainfall</a:t>
            </a:r>
            <a:r>
              <a:rPr lang="en-US" sz="2000" dirty="0" smtClean="0">
                <a:latin typeface="Times New Roman" panose="02020603050405020304" pitchFamily="18" charset="0"/>
                <a:cs typeface="Times New Roman" panose="02020603050405020304" pitchFamily="18" charset="0"/>
              </a:rPr>
              <a:t>.</a:t>
            </a:r>
          </a:p>
          <a:p>
            <a:pPr>
              <a:lnSpc>
                <a:spcPct val="150000"/>
              </a:lnSpc>
            </a:pPr>
            <a:r>
              <a:rPr lang="en-US" sz="2000" b="1" dirty="0">
                <a:latin typeface="Times New Roman" panose="02020603050405020304" pitchFamily="18" charset="0"/>
                <a:cs typeface="Times New Roman" panose="02020603050405020304" pitchFamily="18" charset="0"/>
              </a:rPr>
              <a:t>Land preparation and </a:t>
            </a:r>
            <a:r>
              <a:rPr lang="en-US" sz="2000" b="1" dirty="0" smtClean="0">
                <a:latin typeface="Times New Roman" panose="02020603050405020304" pitchFamily="18" charset="0"/>
                <a:cs typeface="Times New Roman" panose="02020603050405020304" pitchFamily="18" charset="0"/>
              </a:rPr>
              <a:t>planting:</a:t>
            </a:r>
            <a:endParaRPr lang="en-US" sz="2000" b="1" dirty="0">
              <a:latin typeface="Times New Roman" panose="02020603050405020304" pitchFamily="18" charset="0"/>
              <a:cs typeface="Times New Roman" panose="02020603050405020304" pitchFamily="18" charset="0"/>
            </a:endParaRPr>
          </a:p>
          <a:p>
            <a:pPr>
              <a:lnSpc>
                <a:spcPct val="150000"/>
              </a:lnSpc>
            </a:pPr>
            <a:r>
              <a:rPr lang="en-US" sz="2000" dirty="0">
                <a:latin typeface="Times New Roman" panose="02020603050405020304" pitchFamily="18" charset="0"/>
                <a:cs typeface="Times New Roman" panose="02020603050405020304" pitchFamily="18" charset="0"/>
              </a:rPr>
              <a:t>The land is ploughed  and cross ploughed  thoroughly. Farm yard manure is added @ 15 t/ha during the last </a:t>
            </a:r>
            <a:r>
              <a:rPr lang="en-US" sz="2000" dirty="0" err="1">
                <a:latin typeface="Times New Roman" panose="02020603050405020304" pitchFamily="18" charset="0"/>
                <a:cs typeface="Times New Roman" panose="02020603050405020304" pitchFamily="18" charset="0"/>
              </a:rPr>
              <a:t>ploughing</a:t>
            </a:r>
            <a:r>
              <a:rPr lang="en-US" sz="2000" dirty="0">
                <a:latin typeface="Times New Roman" panose="02020603050405020304" pitchFamily="18" charset="0"/>
                <a:cs typeface="Times New Roman" panose="02020603050405020304" pitchFamily="18" charset="0"/>
              </a:rPr>
              <a:t>. Ridges and furrows are formed at 45 or 60cm apart.  The plot may be irrigated if necessary. The suckers are planted at 40 or 30cm apart, maintaining the spacing suggested.</a:t>
            </a:r>
          </a:p>
        </p:txBody>
      </p:sp>
      <p:sp>
        <p:nvSpPr>
          <p:cNvPr id="5" name="Rectangle 4">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8382000" y="0"/>
            <a:ext cx="761999" cy="381000"/>
          </a:xfrm>
          <a:prstGeom prst="rect">
            <a:avLst/>
          </a:prstGeom>
        </p:spPr>
      </p:pic>
      <p:sp>
        <p:nvSpPr>
          <p:cNvPr id="2" name="Rectangle 1"/>
          <p:cNvSpPr/>
          <p:nvPr/>
        </p:nvSpPr>
        <p:spPr>
          <a:xfrm>
            <a:off x="76199" y="-28804"/>
            <a:ext cx="8991600" cy="5932393"/>
          </a:xfrm>
          <a:prstGeom prst="rect">
            <a:avLst/>
          </a:prstGeom>
        </p:spPr>
        <p:txBody>
          <a:bodyPr wrap="square">
            <a:spAutoFit/>
          </a:bodyPr>
          <a:lstStyle/>
          <a:p>
            <a:pPr algn="just">
              <a:lnSpc>
                <a:spcPct val="150000"/>
              </a:lnSpc>
            </a:pPr>
            <a:r>
              <a:rPr lang="en-US" sz="2000" b="1" dirty="0" smtClean="0">
                <a:latin typeface="Times New Roman" panose="02020603050405020304" pitchFamily="18" charset="0"/>
                <a:cs typeface="Times New Roman" panose="02020603050405020304" pitchFamily="18" charset="0"/>
              </a:rPr>
              <a:t>Spacing </a:t>
            </a:r>
            <a:r>
              <a:rPr lang="en-US" sz="2000" b="1" dirty="0">
                <a:latin typeface="Times New Roman" panose="02020603050405020304" pitchFamily="18" charset="0"/>
                <a:cs typeface="Times New Roman" panose="02020603050405020304" pitchFamily="18" charset="0"/>
              </a:rPr>
              <a:t>and plant </a:t>
            </a:r>
            <a:r>
              <a:rPr lang="en-US" sz="2000" b="1" dirty="0" smtClean="0">
                <a:latin typeface="Times New Roman" panose="02020603050405020304" pitchFamily="18" charset="0"/>
                <a:cs typeface="Times New Roman" panose="02020603050405020304" pitchFamily="18" charset="0"/>
              </a:rPr>
              <a:t>population: </a:t>
            </a:r>
            <a:endParaRPr lang="en-US" sz="2000" b="1" dirty="0">
              <a:latin typeface="Times New Roman" panose="02020603050405020304" pitchFamily="18" charset="0"/>
              <a:cs typeface="Times New Roman" panose="02020603050405020304" pitchFamily="18" charset="0"/>
            </a:endParaRPr>
          </a:p>
          <a:p>
            <a:pPr algn="just">
              <a:lnSpc>
                <a:spcPct val="150000"/>
              </a:lnSpc>
            </a:pPr>
            <a:r>
              <a:rPr lang="en-US" sz="2000" dirty="0">
                <a:latin typeface="Times New Roman" panose="02020603050405020304" pitchFamily="18" charset="0"/>
                <a:cs typeface="Times New Roman" panose="02020603050405020304" pitchFamily="18" charset="0"/>
              </a:rPr>
              <a:t>Normally a spacing of 40cm x 45cm or 60cm x 30cm is followed. This accommodates about 55000 plants per hectare.</a:t>
            </a:r>
            <a:r>
              <a:rPr lang="en-US" sz="2000" dirty="0" smtClean="0">
                <a:latin typeface="Times New Roman" panose="02020603050405020304" pitchFamily="18" charset="0"/>
                <a:cs typeface="Times New Roman" panose="02020603050405020304" pitchFamily="18" charset="0"/>
              </a:rPr>
              <a:t>. 15-18 cm long root suckers or rhizome cutting are planted in flat beds or ridge and furrows with a spacing of 60x30cm or 60x45 cm. during planting the 2/3rd portion of suckers/cutting is buried in the soil.</a:t>
            </a:r>
          </a:p>
          <a:p>
            <a:pPr algn="just">
              <a:lnSpc>
                <a:spcPct val="150000"/>
              </a:lnSpc>
            </a:pPr>
            <a:r>
              <a:rPr lang="en-US" sz="1900" dirty="0" smtClean="0">
                <a:latin typeface="Times New Roman" panose="02020603050405020304" pitchFamily="18" charset="0"/>
                <a:cs typeface="Times New Roman" panose="02020603050405020304" pitchFamily="18" charset="0"/>
              </a:rPr>
              <a:t>I</a:t>
            </a:r>
            <a:r>
              <a:rPr lang="en-US" sz="1900" b="1" dirty="0" smtClean="0">
                <a:latin typeface="Times New Roman" panose="02020603050405020304" pitchFamily="18" charset="0"/>
                <a:cs typeface="Times New Roman" panose="02020603050405020304" pitchFamily="18" charset="0"/>
              </a:rPr>
              <a:t>mproved varieties:</a:t>
            </a:r>
          </a:p>
          <a:p>
            <a:pPr algn="just">
              <a:lnSpc>
                <a:spcPct val="150000"/>
              </a:lnSpc>
            </a:pPr>
            <a:r>
              <a:rPr lang="en-US" sz="1900" dirty="0" smtClean="0">
                <a:latin typeface="Times New Roman" panose="02020603050405020304" pitchFamily="18" charset="0"/>
                <a:cs typeface="Times New Roman" panose="02020603050405020304" pitchFamily="18" charset="0"/>
              </a:rPr>
              <a:t>Varieties</a:t>
            </a:r>
            <a:r>
              <a:rPr lang="en-US" sz="1900" dirty="0">
                <a:latin typeface="Times New Roman" panose="02020603050405020304" pitchFamily="18" charset="0"/>
                <a:cs typeface="Times New Roman" panose="02020603050405020304" pitchFamily="18" charset="0"/>
              </a:rPr>
              <a:t>: IC- 111266, IC-111267, IC-111271, IC-111273</a:t>
            </a:r>
            <a:r>
              <a:rPr lang="en-US" sz="2000" dirty="0" smtClean="0"/>
              <a:t>.</a:t>
            </a:r>
            <a:endParaRPr lang="en-US" sz="1900" dirty="0" smtClean="0">
              <a:latin typeface="Times New Roman" panose="02020603050405020304" pitchFamily="18" charset="0"/>
              <a:cs typeface="Times New Roman" panose="02020603050405020304" pitchFamily="18" charset="0"/>
            </a:endParaRPr>
          </a:p>
          <a:p>
            <a:pPr algn="just">
              <a:lnSpc>
                <a:spcPct val="150000"/>
              </a:lnSpc>
            </a:pPr>
            <a:r>
              <a:rPr lang="en-US" sz="1900" dirty="0">
                <a:latin typeface="Times New Roman" panose="02020603050405020304" pitchFamily="18" charset="0"/>
                <a:cs typeface="Times New Roman" panose="02020603050405020304" pitchFamily="18" charset="0"/>
              </a:rPr>
              <a:t>Central Institute of Medicinal and Aromatic Plants, </a:t>
            </a:r>
            <a:r>
              <a:rPr lang="en-US" sz="1900" dirty="0" err="1">
                <a:latin typeface="Times New Roman" panose="02020603050405020304" pitchFamily="18" charset="0"/>
                <a:cs typeface="Times New Roman" panose="02020603050405020304" pitchFamily="18" charset="0"/>
              </a:rPr>
              <a:t>Lucknow</a:t>
            </a:r>
            <a:r>
              <a:rPr lang="en-US" sz="1900" dirty="0">
                <a:latin typeface="Times New Roman" panose="02020603050405020304" pitchFamily="18" charset="0"/>
                <a:cs typeface="Times New Roman" panose="02020603050405020304" pitchFamily="18" charset="0"/>
              </a:rPr>
              <a:t>, has also released the variety AL-1 for cultivation.</a:t>
            </a:r>
            <a:endParaRPr lang="en-US" sz="1900" dirty="0" smtClean="0">
              <a:latin typeface="Times New Roman" panose="02020603050405020304" pitchFamily="18" charset="0"/>
              <a:cs typeface="Times New Roman" panose="02020603050405020304" pitchFamily="18" charset="0"/>
            </a:endParaRPr>
          </a:p>
          <a:p>
            <a:pPr algn="just">
              <a:lnSpc>
                <a:spcPct val="150000"/>
              </a:lnSpc>
            </a:pPr>
            <a:r>
              <a:rPr lang="en-US" sz="1900" b="1" dirty="0" smtClean="0">
                <a:latin typeface="Times New Roman" panose="02020603050405020304" pitchFamily="18" charset="0"/>
                <a:cs typeface="Times New Roman" panose="02020603050405020304" pitchFamily="18" charset="0"/>
              </a:rPr>
              <a:t>Propagation:</a:t>
            </a:r>
            <a:endParaRPr lang="en-US" sz="1900" dirty="0">
              <a:latin typeface="Times New Roman" panose="02020603050405020304" pitchFamily="18" charset="0"/>
              <a:cs typeface="Times New Roman" panose="02020603050405020304" pitchFamily="18" charset="0"/>
            </a:endParaRPr>
          </a:p>
          <a:p>
            <a:pPr algn="just">
              <a:lnSpc>
                <a:spcPct val="150000"/>
              </a:lnSpc>
            </a:pPr>
            <a:r>
              <a:rPr lang="en-US" sz="1900" dirty="0">
                <a:latin typeface="Times New Roman" panose="02020603050405020304" pitchFamily="18" charset="0"/>
                <a:cs typeface="Times New Roman" panose="02020603050405020304" pitchFamily="18" charset="0"/>
              </a:rPr>
              <a:t>It is generally propagated by root suckers or rhizome cuttings. For this purpose, medium sized root suckers are chosen and carefully dug out without damaging the parent plant at the base and directly planted in the main field.</a:t>
            </a:r>
          </a:p>
        </p:txBody>
      </p:sp>
      <p:sp>
        <p:nvSpPr>
          <p:cNvPr id="7" name="Rectangle 6">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304800"/>
          </a:xfrm>
          <a:prstGeom prst="rect">
            <a:avLst/>
          </a:prstGeom>
        </p:spPr>
      </p:pic>
      <p:sp>
        <p:nvSpPr>
          <p:cNvPr id="2" name="Rectangle 1"/>
          <p:cNvSpPr/>
          <p:nvPr/>
        </p:nvSpPr>
        <p:spPr>
          <a:xfrm>
            <a:off x="-5862" y="-11723"/>
            <a:ext cx="9143999" cy="6093976"/>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Manures and fertilizers</a:t>
            </a:r>
          </a:p>
          <a:p>
            <a:pPr algn="just">
              <a:lnSpc>
                <a:spcPct val="150000"/>
              </a:lnSpc>
            </a:pPr>
            <a:r>
              <a:rPr lang="en-US" sz="2000" dirty="0">
                <a:latin typeface="Times New Roman" panose="02020603050405020304" pitchFamily="18" charset="0"/>
                <a:cs typeface="Times New Roman" panose="02020603050405020304" pitchFamily="18" charset="0"/>
              </a:rPr>
              <a:t>The crop responds well to the application of farm yard manure and compost. In the first year of plantation, FYM @15 t/ha is applied during the land preparation. During the subsequent years, the same dose of FYM is applied every year.  Besides 50 :50:50 kg/ha of N:P:K is applied as basal dose</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lnSpc>
                <a:spcPct val="150000"/>
              </a:lnSpc>
            </a:pPr>
            <a:r>
              <a:rPr lang="en-US" sz="2000" b="1" dirty="0">
                <a:latin typeface="Times New Roman" panose="02020603050405020304" pitchFamily="18" charset="0"/>
                <a:cs typeface="Times New Roman" panose="02020603050405020304" pitchFamily="18" charset="0"/>
              </a:rPr>
              <a:t>Irrigation</a:t>
            </a:r>
          </a:p>
          <a:p>
            <a:pPr algn="just">
              <a:lnSpc>
                <a:spcPct val="150000"/>
              </a:lnSpc>
            </a:pPr>
            <a:r>
              <a:rPr lang="en-US" sz="2000" dirty="0">
                <a:latin typeface="Times New Roman" panose="02020603050405020304" pitchFamily="18" charset="0"/>
                <a:cs typeface="Times New Roman" panose="02020603050405020304" pitchFamily="18" charset="0"/>
              </a:rPr>
              <a:t>Aloe can be successfully cultivated both under irrigated and </a:t>
            </a:r>
            <a:r>
              <a:rPr lang="en-US" sz="2000" dirty="0" err="1">
                <a:latin typeface="Times New Roman" panose="02020603050405020304" pitchFamily="18" charset="0"/>
                <a:cs typeface="Times New Roman" panose="02020603050405020304" pitchFamily="18" charset="0"/>
              </a:rPr>
              <a:t>rainfed</a:t>
            </a:r>
            <a:r>
              <a:rPr lang="en-US" sz="2000" dirty="0">
                <a:latin typeface="Times New Roman" panose="02020603050405020304" pitchFamily="18" charset="0"/>
                <a:cs typeface="Times New Roman" panose="02020603050405020304" pitchFamily="18" charset="0"/>
              </a:rPr>
              <a:t> conditions. Provision of irrigation immediately after planting and during summer season will ensure good yields. However, the plants are sensitive to water logged conditions</a:t>
            </a:r>
            <a:r>
              <a:rPr lang="en-US" sz="2000" dirty="0" smtClean="0">
                <a:latin typeface="Times New Roman" panose="02020603050405020304" pitchFamily="18" charset="0"/>
                <a:cs typeface="Times New Roman" panose="02020603050405020304" pitchFamily="18" charset="0"/>
              </a:rPr>
              <a:t>.</a:t>
            </a:r>
          </a:p>
          <a:p>
            <a:pPr algn="just">
              <a:lnSpc>
                <a:spcPct val="150000"/>
              </a:lnSpc>
            </a:pPr>
            <a:r>
              <a:rPr lang="en-US" sz="2000" b="1" dirty="0" err="1" smtClean="0">
                <a:solidFill>
                  <a:srgbClr val="000000"/>
                </a:solidFill>
                <a:latin typeface="Times New Roman" panose="02020603050405020304" pitchFamily="18" charset="0"/>
                <a:cs typeface="Times New Roman" panose="02020603050405020304" pitchFamily="18" charset="0"/>
              </a:rPr>
              <a:t>Interculture</a:t>
            </a:r>
            <a:r>
              <a:rPr lang="en-US" sz="2000" b="1" dirty="0" smtClean="0">
                <a:solidFill>
                  <a:srgbClr val="000000"/>
                </a:solidFill>
                <a:latin typeface="Times New Roman" panose="02020603050405020304" pitchFamily="18" charset="0"/>
                <a:cs typeface="Times New Roman" panose="02020603050405020304" pitchFamily="18" charset="0"/>
              </a:rPr>
              <a:t>:</a:t>
            </a:r>
            <a:endParaRPr lang="en-US" sz="2000" b="1"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en-US" sz="2000" dirty="0">
                <a:solidFill>
                  <a:srgbClr val="000000"/>
                </a:solidFill>
                <a:latin typeface="Times New Roman" panose="02020603050405020304" pitchFamily="18" charset="0"/>
                <a:cs typeface="Times New Roman" panose="02020603050405020304" pitchFamily="18" charset="0"/>
              </a:rPr>
              <a:t>In order to facilitate healthy soil atmosphere, soil works like spading, </a:t>
            </a:r>
            <a:r>
              <a:rPr lang="en-US" sz="2000" dirty="0" err="1">
                <a:solidFill>
                  <a:srgbClr val="000000"/>
                </a:solidFill>
                <a:latin typeface="Times New Roman" panose="02020603050405020304" pitchFamily="18" charset="0"/>
                <a:cs typeface="Times New Roman" panose="02020603050405020304" pitchFamily="18" charset="0"/>
              </a:rPr>
              <a:t>earthing</a:t>
            </a:r>
            <a:r>
              <a:rPr lang="en-US" sz="2000" dirty="0">
                <a:solidFill>
                  <a:srgbClr val="000000"/>
                </a:solidFill>
                <a:latin typeface="Times New Roman" panose="02020603050405020304" pitchFamily="18" charset="0"/>
                <a:cs typeface="Times New Roman" panose="02020603050405020304" pitchFamily="18" charset="0"/>
              </a:rPr>
              <a:t> up, etc. are required in aloe plantation.  Weeding at regular intervals are some important intercultural operations.</a:t>
            </a:r>
          </a:p>
        </p:txBody>
      </p:sp>
      <p:sp>
        <p:nvSpPr>
          <p:cNvPr id="6" name="Rectangle 5">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2366958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381000"/>
          </a:xfrm>
          <a:prstGeom prst="rect">
            <a:avLst/>
          </a:prstGeom>
        </p:spPr>
      </p:pic>
      <p:sp>
        <p:nvSpPr>
          <p:cNvPr id="2" name="Rectangle 1"/>
          <p:cNvSpPr/>
          <p:nvPr/>
        </p:nvSpPr>
        <p:spPr>
          <a:xfrm>
            <a:off x="11723" y="0"/>
            <a:ext cx="9143999" cy="5632311"/>
          </a:xfrm>
          <a:prstGeom prst="rect">
            <a:avLst/>
          </a:prstGeom>
        </p:spPr>
        <p:txBody>
          <a:bodyPr wrap="square">
            <a:spAutoFit/>
          </a:bodyPr>
          <a:lstStyle/>
          <a:p>
            <a:pPr algn="just">
              <a:lnSpc>
                <a:spcPct val="150000"/>
              </a:lnSpc>
            </a:pPr>
            <a:endParaRPr lang="en-US" sz="2000" b="1" dirty="0" smtClean="0">
              <a:latin typeface="Times New Roman" panose="02020603050405020304" pitchFamily="18" charset="0"/>
              <a:cs typeface="Times New Roman" panose="02020603050405020304" pitchFamily="18" charset="0"/>
            </a:endParaRPr>
          </a:p>
          <a:p>
            <a:pPr algn="just">
              <a:lnSpc>
                <a:spcPct val="150000"/>
              </a:lnSpc>
            </a:pPr>
            <a:r>
              <a:rPr lang="en-US" sz="2000" b="1" dirty="0" smtClean="0">
                <a:latin typeface="Times New Roman" panose="02020603050405020304" pitchFamily="18" charset="0"/>
                <a:cs typeface="Times New Roman" panose="02020603050405020304" pitchFamily="18" charset="0"/>
              </a:rPr>
              <a:t>Plant </a:t>
            </a:r>
            <a:r>
              <a:rPr lang="en-US" sz="2000" b="1" dirty="0">
                <a:latin typeface="Times New Roman" panose="02020603050405020304" pitchFamily="18" charset="0"/>
                <a:cs typeface="Times New Roman" panose="02020603050405020304" pitchFamily="18" charset="0"/>
              </a:rPr>
              <a:t>protection</a:t>
            </a:r>
          </a:p>
          <a:p>
            <a:pPr algn="just">
              <a:lnSpc>
                <a:spcPct val="150000"/>
              </a:lnSpc>
            </a:pPr>
            <a:r>
              <a:rPr lang="en-US" sz="2000" dirty="0">
                <a:latin typeface="Times New Roman" panose="02020603050405020304" pitchFamily="18" charset="0"/>
                <a:cs typeface="Times New Roman" panose="02020603050405020304" pitchFamily="18" charset="0"/>
              </a:rPr>
              <a:t>Aloe  is known to be infected by fungus causing </a:t>
            </a:r>
            <a:r>
              <a:rPr lang="en-US" sz="2000" dirty="0" err="1">
                <a:latin typeface="Times New Roman" panose="02020603050405020304" pitchFamily="18" charset="0"/>
                <a:cs typeface="Times New Roman" panose="02020603050405020304" pitchFamily="18" charset="0"/>
              </a:rPr>
              <a:t>leafspot</a:t>
            </a:r>
            <a:r>
              <a:rPr lang="en-US" sz="2000" dirty="0">
                <a:latin typeface="Times New Roman" panose="02020603050405020304" pitchFamily="18" charset="0"/>
                <a:cs typeface="Times New Roman" panose="02020603050405020304" pitchFamily="18" charset="0"/>
              </a:rPr>
              <a:t> disease. This effects yield and quality of the gel adversely. The disease can be controlled by spraying recommended fungicides</a:t>
            </a:r>
            <a:r>
              <a:rPr lang="en-US" sz="2000" b="1" dirty="0" smtClean="0">
                <a:latin typeface="Times New Roman" panose="02020603050405020304" pitchFamily="18" charset="0"/>
                <a:cs typeface="Times New Roman" panose="02020603050405020304" pitchFamily="18" charset="0"/>
              </a:rPr>
              <a:t>.</a:t>
            </a:r>
          </a:p>
          <a:p>
            <a:pPr algn="just">
              <a:lnSpc>
                <a:spcPct val="150000"/>
              </a:lnSpc>
            </a:pPr>
            <a:r>
              <a:rPr lang="en-US" sz="2000" b="1" dirty="0">
                <a:latin typeface="Times New Roman" panose="02020603050405020304" pitchFamily="18" charset="0"/>
                <a:cs typeface="Times New Roman" panose="02020603050405020304" pitchFamily="18" charset="0"/>
              </a:rPr>
              <a:t>Harvest</a:t>
            </a:r>
          </a:p>
          <a:p>
            <a:pPr algn="just">
              <a:lnSpc>
                <a:spcPct val="150000"/>
              </a:lnSpc>
            </a:pPr>
            <a:r>
              <a:rPr lang="en-US" sz="2000" dirty="0">
                <a:latin typeface="Times New Roman" panose="02020603050405020304" pitchFamily="18" charset="0"/>
                <a:cs typeface="Times New Roman" panose="02020603050405020304" pitchFamily="18" charset="0"/>
              </a:rPr>
              <a:t>The thick fleshy leaves are ready for harvest from the second year after planting.  Normally, three harvests  are taken in a year  by removing three to four leaves per plant.  Harvesting is </a:t>
            </a:r>
            <a:r>
              <a:rPr lang="en-US" sz="2000" dirty="0" err="1">
                <a:latin typeface="Times New Roman" panose="02020603050405020304" pitchFamily="18" charset="0"/>
                <a:cs typeface="Times New Roman" panose="02020603050405020304" pitchFamily="18" charset="0"/>
              </a:rPr>
              <a:t>labour</a:t>
            </a:r>
            <a:r>
              <a:rPr lang="en-US" sz="2000" dirty="0">
                <a:latin typeface="Times New Roman" panose="02020603050405020304" pitchFamily="18" charset="0"/>
                <a:cs typeface="Times New Roman" panose="02020603050405020304" pitchFamily="18" charset="0"/>
              </a:rPr>
              <a:t> intensive.  It is carried out in the morning and / or evening. The leaves will regenerate from the scar and thus the crop can be harvested </a:t>
            </a:r>
            <a:r>
              <a:rPr lang="en-US" sz="2000" dirty="0" err="1">
                <a:latin typeface="Times New Roman" panose="02020603050405020304" pitchFamily="18" charset="0"/>
                <a:cs typeface="Times New Roman" panose="02020603050405020304" pitchFamily="18" charset="0"/>
              </a:rPr>
              <a:t>upto</a:t>
            </a:r>
            <a:r>
              <a:rPr lang="en-US" sz="2000" dirty="0">
                <a:latin typeface="Times New Roman" panose="02020603050405020304" pitchFamily="18" charset="0"/>
                <a:cs typeface="Times New Roman" panose="02020603050405020304" pitchFamily="18" charset="0"/>
              </a:rPr>
              <a:t> 5 years after planting.  Apart from leaves, the side suckers, which can be used as planting material, can also be sold. </a:t>
            </a:r>
          </a:p>
        </p:txBody>
      </p:sp>
      <p:sp>
        <p:nvSpPr>
          <p:cNvPr id="7" name="Rectangle 6">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124477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377667"/>
          </a:xfrm>
          <a:prstGeom prst="rect">
            <a:avLst/>
          </a:prstGeom>
        </p:spPr>
      </p:pic>
      <p:sp>
        <p:nvSpPr>
          <p:cNvPr id="2" name="Rectangle 1"/>
          <p:cNvSpPr/>
          <p:nvPr/>
        </p:nvSpPr>
        <p:spPr>
          <a:xfrm>
            <a:off x="117230" y="0"/>
            <a:ext cx="8991600" cy="2400657"/>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Yield</a:t>
            </a:r>
          </a:p>
          <a:p>
            <a:pPr algn="just">
              <a:lnSpc>
                <a:spcPct val="150000"/>
              </a:lnSpc>
            </a:pPr>
            <a:r>
              <a:rPr lang="en-US" sz="2000" dirty="0">
                <a:latin typeface="Times New Roman" panose="02020603050405020304" pitchFamily="18" charset="0"/>
                <a:cs typeface="Times New Roman" panose="02020603050405020304" pitchFamily="18" charset="0"/>
              </a:rPr>
              <a:t>Yield may be as high as 50 - 55 </a:t>
            </a:r>
            <a:r>
              <a:rPr lang="en-US" sz="2000" dirty="0" err="1">
                <a:latin typeface="Times New Roman" panose="02020603050405020304" pitchFamily="18" charset="0"/>
                <a:cs typeface="Times New Roman" panose="02020603050405020304" pitchFamily="18" charset="0"/>
              </a:rPr>
              <a:t>tonnes</a:t>
            </a:r>
            <a:r>
              <a:rPr lang="en-US" sz="2000" dirty="0">
                <a:latin typeface="Times New Roman" panose="02020603050405020304" pitchFamily="18" charset="0"/>
                <a:cs typeface="Times New Roman" panose="02020603050405020304" pitchFamily="18" charset="0"/>
              </a:rPr>
              <a:t> of thick fleshy leaves from one hectare plantation. However, a conservative yield of about 40 t/ha may be considered for working out day viability of bankable schemes.  Suckers from about 55-60% of the plants could be sold out annually</a:t>
            </a:r>
          </a:p>
        </p:txBody>
      </p:sp>
      <p:sp>
        <p:nvSpPr>
          <p:cNvPr id="7" name="Rectangle 6">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3" name="Rectangle 2"/>
          <p:cNvSpPr/>
          <p:nvPr/>
        </p:nvSpPr>
        <p:spPr>
          <a:xfrm>
            <a:off x="82061" y="2347398"/>
            <a:ext cx="9061939" cy="3323987"/>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Post harvest management</a:t>
            </a:r>
          </a:p>
          <a:p>
            <a:pPr algn="just">
              <a:lnSpc>
                <a:spcPct val="150000"/>
              </a:lnSpc>
            </a:pPr>
            <a:r>
              <a:rPr lang="en-US" sz="2000" dirty="0">
                <a:latin typeface="Times New Roman" panose="02020603050405020304" pitchFamily="18" charset="0"/>
                <a:cs typeface="Times New Roman" panose="02020603050405020304" pitchFamily="18" charset="0"/>
              </a:rPr>
              <a:t>Care must be taken in preparing the leafy plant material for drying or distillation. Freshly harvested plant are generally allowed to wilt and loose moisture in the field before transporting, although some volatiles are lost. Wilting is noticed  normally  within 24 to 72 hours. But the plant should be kept dry and cool to prevent fermentation or </a:t>
            </a:r>
            <a:r>
              <a:rPr lang="en-US" sz="2000" dirty="0" err="1">
                <a:latin typeface="Times New Roman" panose="02020603050405020304" pitchFamily="18" charset="0"/>
                <a:cs typeface="Times New Roman" panose="02020603050405020304" pitchFamily="18" charset="0"/>
              </a:rPr>
              <a:t>mould</a:t>
            </a:r>
            <a:r>
              <a:rPr lang="en-US" sz="2000" dirty="0">
                <a:latin typeface="Times New Roman" panose="02020603050405020304" pitchFamily="18" charset="0"/>
                <a:cs typeface="Times New Roman" panose="02020603050405020304" pitchFamily="18" charset="0"/>
              </a:rPr>
              <a:t> growth.  A concrete floor under shade can be used. The best oil is in the top leaves</a:t>
            </a:r>
            <a:r>
              <a:rPr lang="en-US" sz="20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92013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977</TotalTime>
  <Words>1099</Words>
  <Application>Microsoft Office PowerPoint</Application>
  <PresentationFormat>On-screen Show (4:3)</PresentationFormat>
  <Paragraphs>64</Paragraphs>
  <Slides>10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Cambria</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Nisha Nitharwal</dc:creator>
  <cp:lastModifiedBy>Mahendra</cp:lastModifiedBy>
  <cp:revision>178</cp:revision>
  <cp:lastPrinted>2024-02-10T08:58:42Z</cp:lastPrinted>
  <dcterms:created xsi:type="dcterms:W3CDTF">2019-11-14T04:58:58Z</dcterms:created>
  <dcterms:modified xsi:type="dcterms:W3CDTF">2024-04-17T08:19:40Z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2013-11-12T00:00:00Z</vt:filetime>
  </property>
  <property fmtid="{D5CDD505-2E9C-101B-9397-08002B2CF9AE}" pid="3" name="Creator">
    <vt:lpwstr>Microsoft® Office PowerPoint® 2007</vt:lpwstr>
  </property>
  <property fmtid="{D5CDD505-2E9C-101B-9397-08002B2CF9AE}" pid="4" name="LastSaved">
    <vt:filetime>2019-11-14T00:00:00Z</vt:filetime>
  </property>
</Properties>
</file>